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notesMasterIdLst>
    <p:notesMasterId r:id="rId9"/>
  </p:notesMasterIdLst>
  <p:sldIdLst>
    <p:sldId id="298" r:id="rId5"/>
    <p:sldId id="303" r:id="rId6"/>
    <p:sldId id="301" r:id="rId7"/>
    <p:sldId id="30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99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5" autoAdjust="0"/>
    <p:restoredTop sz="65499" autoAdjust="0"/>
  </p:normalViewPr>
  <p:slideViewPr>
    <p:cSldViewPr snapToGrid="0">
      <p:cViewPr varScale="1">
        <p:scale>
          <a:sx n="44" d="100"/>
          <a:sy n="44" d="100"/>
        </p:scale>
        <p:origin x="135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035BC-00F5-4CAF-9F78-E151FD0BE3AB}" type="datetimeFigureOut">
              <a:rPr lang="en-GB" smtClean="0"/>
              <a:t>12/03/2021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23335B-515F-4402-96E1-84D92A36AF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263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B1 : Current Price level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n-US" dirty="0"/>
              <a:t>Price differentiation based on products/year/manufacturer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B2 : </a:t>
            </a: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</a:rPr>
              <a:t>Which factors drive the pricing of the cars?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</a:rPr>
              <a:t>-Dependent Variable : MSPR</a:t>
            </a:r>
            <a:endParaRPr lang="en-U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buFontTx/>
              <a:buChar char="-"/>
            </a:pP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</a:rPr>
              <a:t>Independent Variables : Numerical and Categorical Variables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B3: </a:t>
            </a:r>
            <a:r>
              <a:rPr lang="en-US" b="0" i="0" dirty="0">
                <a:solidFill>
                  <a:srgbClr val="444444"/>
                </a:solidFill>
                <a:effectLst/>
                <a:latin typeface="Open Sans"/>
              </a:rPr>
              <a:t>What is the ideal price, given the technical aspects, the period of the year, target customer and the brand itself?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23335B-515F-4402-96E1-84D92A36AF6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4516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985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6533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82585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966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338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659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096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023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87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60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534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and person looking at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49" r="16098" b="-1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7939" y="640080"/>
            <a:ext cx="3659246" cy="2850320"/>
          </a:xfrm>
        </p:spPr>
        <p:txBody>
          <a:bodyPr>
            <a:normAutofit/>
          </a:bodyPr>
          <a:lstStyle/>
          <a:p>
            <a:r>
              <a:rPr lang="en-US" sz="5400" b="1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</a:rPr>
              <a:t>ANALYSIS OF CAR PRICES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7939" y="3812135"/>
            <a:ext cx="3659246" cy="159665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By Nurul Saidi</a:t>
            </a: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Methods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B6150FC-5F13-4EEB-AF22-6AD5CCDBBEA0}"/>
              </a:ext>
            </a:extLst>
          </p:cNvPr>
          <p:cNvGrpSpPr/>
          <p:nvPr/>
        </p:nvGrpSpPr>
        <p:grpSpPr>
          <a:xfrm>
            <a:off x="238125" y="2626322"/>
            <a:ext cx="11582399" cy="2930495"/>
            <a:chOff x="238125" y="2626322"/>
            <a:chExt cx="11582399" cy="293049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46036AB-2F87-49FE-BFA9-C8D74F80A085}"/>
                </a:ext>
              </a:extLst>
            </p:cNvPr>
            <p:cNvGrpSpPr/>
            <p:nvPr/>
          </p:nvGrpSpPr>
          <p:grpSpPr>
            <a:xfrm>
              <a:off x="4176712" y="2648187"/>
              <a:ext cx="3705225" cy="2908630"/>
              <a:chOff x="762000" y="1937364"/>
              <a:chExt cx="3705225" cy="2908630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D40ADBC-8490-4745-988C-99EF55FB777B}"/>
                  </a:ext>
                </a:extLst>
              </p:cNvPr>
              <p:cNvSpPr/>
              <p:nvPr/>
            </p:nvSpPr>
            <p:spPr>
              <a:xfrm>
                <a:off x="762000" y="1937364"/>
                <a:ext cx="3705225" cy="290863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6F18478-6AF5-4168-BC61-9E4D172CEAD0}"/>
                  </a:ext>
                </a:extLst>
              </p:cNvPr>
              <p:cNvSpPr txBox="1"/>
              <p:nvPr/>
            </p:nvSpPr>
            <p:spPr>
              <a:xfrm>
                <a:off x="1054778" y="2685019"/>
                <a:ext cx="3219450" cy="1015663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Identify the factors that drive the pricing of the cars.</a:t>
                </a:r>
                <a:endParaRPr lang="en-GB" sz="2000" b="1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C89027E-D545-42F1-AB20-6EE47FEFBFD4}"/>
                </a:ext>
              </a:extLst>
            </p:cNvPr>
            <p:cNvGrpSpPr/>
            <p:nvPr/>
          </p:nvGrpSpPr>
          <p:grpSpPr>
            <a:xfrm>
              <a:off x="238125" y="2648187"/>
              <a:ext cx="3880530" cy="2908630"/>
              <a:chOff x="771525" y="1937364"/>
              <a:chExt cx="3880530" cy="290863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C38BA3-4DC7-482F-A86E-70854136DB00}"/>
                  </a:ext>
                </a:extLst>
              </p:cNvPr>
              <p:cNvSpPr/>
              <p:nvPr/>
            </p:nvSpPr>
            <p:spPr>
              <a:xfrm>
                <a:off x="771525" y="1937364"/>
                <a:ext cx="3705225" cy="290863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836A514-8609-4048-9DF7-FBC4188005DD}"/>
                  </a:ext>
                </a:extLst>
              </p:cNvPr>
              <p:cNvSpPr txBox="1"/>
              <p:nvPr/>
            </p:nvSpPr>
            <p:spPr>
              <a:xfrm>
                <a:off x="1432605" y="2694099"/>
                <a:ext cx="3219450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Determine the current pricing setting in the market.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0FE393E-48EA-44EA-9504-F1D633D62F31}"/>
                </a:ext>
              </a:extLst>
            </p:cNvPr>
            <p:cNvGrpSpPr/>
            <p:nvPr/>
          </p:nvGrpSpPr>
          <p:grpSpPr>
            <a:xfrm>
              <a:off x="8115299" y="2626322"/>
              <a:ext cx="3705225" cy="2908630"/>
              <a:chOff x="762000" y="1937364"/>
              <a:chExt cx="3705225" cy="2908630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C738ED22-2E0F-414F-90D6-041A72FF6D5C}"/>
                  </a:ext>
                </a:extLst>
              </p:cNvPr>
              <p:cNvSpPr/>
              <p:nvPr/>
            </p:nvSpPr>
            <p:spPr>
              <a:xfrm>
                <a:off x="762000" y="1937364"/>
                <a:ext cx="3705225" cy="290863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852496B-18E3-4F29-92C0-39428B59D6CF}"/>
                  </a:ext>
                </a:extLst>
              </p:cNvPr>
              <p:cNvSpPr txBox="1"/>
              <p:nvPr/>
            </p:nvSpPr>
            <p:spPr>
              <a:xfrm>
                <a:off x="948874" y="2916019"/>
                <a:ext cx="3345995" cy="46166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b="1" dirty="0"/>
                  <a:t>Ideal price settings.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83610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Our</a:t>
            </a:r>
            <a:r>
              <a:rPr lang="en-US" sz="4000" dirty="0">
                <a:solidFill>
                  <a:srgbClr val="FFFFFF"/>
                </a:solidFill>
              </a:rPr>
              <a:t> Findings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D414BE-778A-45AF-AECF-FDF4FC7B6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2879741"/>
            <a:ext cx="6838950" cy="326313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4F3D65F-DFF0-4021-96E7-C86E35934F65}"/>
              </a:ext>
            </a:extLst>
          </p:cNvPr>
          <p:cNvGrpSpPr/>
          <p:nvPr/>
        </p:nvGrpSpPr>
        <p:grpSpPr>
          <a:xfrm>
            <a:off x="7676763" y="2101209"/>
            <a:ext cx="4338041" cy="4448648"/>
            <a:chOff x="7550602" y="2088280"/>
            <a:chExt cx="4338041" cy="4448648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3F8EE12-4E6E-458D-BBB1-D3C45D7FF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50602" y="2088280"/>
              <a:ext cx="4301097" cy="280655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0A2654C-3120-4059-BEFE-9600EE058E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42264" y="4904460"/>
              <a:ext cx="4046379" cy="1632468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BA155AF-5295-4D7B-B8CC-D0F3110B8ABF}"/>
              </a:ext>
            </a:extLst>
          </p:cNvPr>
          <p:cNvSpPr txBox="1"/>
          <p:nvPr/>
        </p:nvSpPr>
        <p:spPr>
          <a:xfrm>
            <a:off x="1219200" y="1715366"/>
            <a:ext cx="5704114" cy="5232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Our Pricing Drivers</a:t>
            </a:r>
          </a:p>
        </p:txBody>
      </p:sp>
    </p:spTree>
    <p:extLst>
      <p:ext uri="{BB962C8B-B14F-4D97-AF65-F5344CB8AC3E}">
        <p14:creationId xmlns:p14="http://schemas.microsoft.com/office/powerpoint/2010/main" val="728995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5EA197-17C3-41F1-BF34-97B9EF782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891970"/>
            <a:ext cx="10022115" cy="4109585"/>
          </a:xfrm>
        </p:spPr>
        <p:txBody>
          <a:bodyPr anchor="ctr">
            <a:normAutofit/>
          </a:bodyPr>
          <a:lstStyle/>
          <a:p>
            <a:pPr algn="just"/>
            <a:r>
              <a:rPr lang="en-US" sz="2000" dirty="0"/>
              <a:t>The identified main driven factors represent the size/weight/engine power of the car.</a:t>
            </a:r>
          </a:p>
          <a:p>
            <a:pPr algn="just"/>
            <a:r>
              <a:rPr lang="en-US" sz="2000" dirty="0"/>
              <a:t>The manufacturer brand also important in driving the pricing value, where luxury car maker tends to priced way above the average car value in the market.</a:t>
            </a:r>
          </a:p>
          <a:p>
            <a:pPr algn="just"/>
            <a:r>
              <a:rPr lang="en-US" sz="2000" dirty="0"/>
              <a:t>Reasonable approach : Determine predicted car prices using regression model and compare against current car prices for clearer view on the current pricing level either it is: ideal, Overpriced or Underpriced.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478046754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 pack for recording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 pack for recording</Template>
  <TotalTime>1881</TotalTime>
  <Words>182</Words>
  <Application>Microsoft Office PowerPoint</Application>
  <PresentationFormat>Widescreen</PresentationFormat>
  <Paragraphs>21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Open Sans</vt:lpstr>
      <vt:lpstr>Verdana</vt:lpstr>
      <vt:lpstr>Presentation pack for recording</vt:lpstr>
      <vt:lpstr>ANALYSIS OF CAR PRICES</vt:lpstr>
      <vt:lpstr>Methods</vt:lpstr>
      <vt:lpstr>Our Findings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CAR PRICES</dc:title>
  <dc:creator>BINTI SAIDI Nurul</dc:creator>
  <cp:lastModifiedBy>BINTI SAIDI Nurul</cp:lastModifiedBy>
  <cp:revision>17</cp:revision>
  <dcterms:created xsi:type="dcterms:W3CDTF">2021-03-10T15:31:44Z</dcterms:created>
  <dcterms:modified xsi:type="dcterms:W3CDTF">2021-03-12T14:03:32Z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